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032323" ContentType="image/p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4227" r:id="rId1"/>
  </p:sldMasterIdLst>
  <p:notesMasterIdLst>
    <p:notesMasterId r:id="rId21"/>
  </p:notesMasterIdLst>
  <p:sldIdLst>
    <p:sldId id="256" r:id="rId2"/>
    <p:sldId id="266" r:id="rId3"/>
    <p:sldId id="264" r:id="rId4"/>
    <p:sldId id="265" r:id="rId5"/>
    <p:sldId id="268" r:id="rId6"/>
    <p:sldId id="269" r:id="rId7"/>
    <p:sldId id="272" r:id="rId8"/>
    <p:sldId id="273" r:id="rId9"/>
    <p:sldId id="274" r:id="rId10"/>
    <p:sldId id="275" r:id="rId11"/>
    <p:sldId id="276" r:id="rId12"/>
    <p:sldId id="278" r:id="rId13"/>
    <p:sldId id="279" r:id="rId14"/>
    <p:sldId id="283" r:id="rId15"/>
    <p:sldId id="280" r:id="rId16"/>
    <p:sldId id="270" r:id="rId17"/>
    <p:sldId id="271" r:id="rId18"/>
    <p:sldId id="262" r:id="rId19"/>
    <p:sldId id="28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D4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96"/>
    <p:restoredTop sz="86433"/>
  </p:normalViewPr>
  <p:slideViewPr>
    <p:cSldViewPr snapToGrid="0" snapToObjects="1">
      <p:cViewPr varScale="1">
        <p:scale>
          <a:sx n="86" d="100"/>
          <a:sy n="86" d="100"/>
        </p:scale>
        <p:origin x="720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032323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52108-2748-4746-8E09-B55C5DDE6B27}" type="datetimeFigureOut">
              <a:rPr lang="fr-FR" smtClean="0"/>
              <a:t>12/12/2018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2D3AB0-6DC0-2948-B47F-1C9904D62B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5110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3AB0-6DC0-2948-B47F-1C9904D62B4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3480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On </a:t>
            </a:r>
            <a:r>
              <a:rPr lang="fr-FR" dirty="0" err="1"/>
              <a:t>demand</a:t>
            </a:r>
            <a:endParaRPr lang="fr-FR" dirty="0"/>
          </a:p>
          <a:p>
            <a:r>
              <a:rPr lang="fr-FR" dirty="0"/>
              <a:t>Multiple </a:t>
            </a:r>
            <a:r>
              <a:rPr lang="fr-FR" dirty="0" err="1"/>
              <a:t>MCs</a:t>
            </a:r>
            <a:endParaRPr lang="fr-FR" dirty="0"/>
          </a:p>
          <a:p>
            <a:r>
              <a:rPr lang="fr-FR" dirty="0"/>
              <a:t>Point-to-multipoint</a:t>
            </a:r>
          </a:p>
          <a:p>
            <a:r>
              <a:rPr lang="fr-FR" dirty="0"/>
              <a:t>Contraintes EMR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3AB0-6DC0-2948-B47F-1C9904D62B4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3363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3AB0-6DC0-2948-B47F-1C9904D62B4C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0599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ACD432">
                    <a:alpha val="60000"/>
                  </a:srgbClr>
                </a:solidFill>
              </a:defRPr>
            </a:lvl1pPr>
          </a:lstStyle>
          <a:p>
            <a:fld id="{AE7C9D13-1642-CC4F-A977-8F279D13DECF}" type="datetime1">
              <a:rPr lang="fr-FR" smtClean="0"/>
              <a:pPr/>
              <a:t>12/12/2018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56E2F1-E93E-AC41-A252-1040A5848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298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0D5F8-025D-E44C-8E3A-F33425FEAD26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8E6198-886D-5A42-BEE4-AABC7ABB51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90A0D6-BFB0-CD4F-B190-8E54DD2576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71975BF-32E5-5E46-8A70-B414DD6ED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76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B952-7F99-7145-A20C-5548F8BE161C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C4FB45-E509-6F46-AC59-E8CC2AC0D4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91CB0E-3DF6-9047-99BD-299D6134BB1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84A6C4D-3A1B-A94B-A8AF-BA8900DB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6090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A21AE-63FC-AC40-9811-18D1A52E9FEC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374D8C0-120B-424B-9B1F-8D274CB64B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5D0661-6CDE-6D46-BCFD-4371AAB9D6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90EF46B-90FA-054B-A8BB-FE0C1C33E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841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2F3BE-A153-F248-B48D-44F73B8BC494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169379-822B-8F46-B472-2718F467BD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2F9C23-F372-E041-8D88-579A5317A3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9B9746D-8220-2947-A9D3-6FC25516B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025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37417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37417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37417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>
            <a:off x="3726142" y="2133600"/>
            <a:ext cx="0" cy="3907575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6962227" y="2133600"/>
            <a:ext cx="0" cy="3907575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4CB3C-A77B-A54B-B69D-1C0BB6B9A328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FFAFE1B-1EF8-FC40-8EED-D59B1ABFDF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E0400D7-ACCB-6146-B225-C2DA672139E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4980813F-D773-9147-9444-F96C3DC8D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059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4DD2-98AE-5649-BF08-58C0AD343938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C836142-D346-3846-9BE5-68AAD9967D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44F9F06-2C0F-3446-ADBA-20D5FB7BA8A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AA995F6D-27D8-9C42-B509-4DB1F39DD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2985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3312" y="2052918"/>
            <a:ext cx="8946541" cy="3997153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BDC08-0F0D-F14D-AE85-02C562B9D75B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AD014D-8699-8F4E-9E2E-9049251D43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EBB93B-96ED-9647-91F0-12E2E21809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6944B1C-9F04-C64F-A37D-CECE05CEF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232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4"/>
            <a:ext cx="1752601" cy="558228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1250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00680-68CC-9A45-A3A7-EA950C1E338F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409739-D50F-0E4F-8A1C-85A3E8C09A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66DDD7-B313-AC4D-93E1-C0ED0742A89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274EC8F-8284-5E49-ABEC-A477E4D90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265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39094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92B09-0630-8A4E-A09B-2BA983A1DD52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E5F1E7-92AB-884C-A88A-705835F24B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E6C422-2964-AB44-ADDB-877C921DE5D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854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F2D0F-3456-DC45-8E7B-826FC287B703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DE3342-AC35-3B44-8BDD-E772843848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1F8859-9EFD-8F41-AD9F-25CD9D95ED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288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390181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3"/>
            <a:ext cx="4396341" cy="39062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F8617-5CAC-FF46-BD6D-D3BEEA0DD66D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B3568C-DD69-EC40-806B-7EFA8EE04E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C8C7C8-3B11-CB46-833F-AFF55DBD1A4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81131A0-FA01-9942-A2EA-FC32EA93B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7545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44778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44778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D8A4-B52E-4149-9AF4-684A771D0A85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342AAA-642B-254D-B189-A8CC215620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C1BBF9-27FF-5E41-9E14-5868CBE1E2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1011A10-2FE3-4C4A-AAD7-71A7FFC6B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10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C4921-738D-4A43-A411-7101A0B33FB0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32A421-0DAB-E54E-B209-9DFFB50217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71F41B-1927-9D4F-B9B5-6EA660482DC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D64DA7F-9963-864D-9ABD-08BC18517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807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5368D-2C93-EF47-842D-A697B758BD58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6EF8BC-5525-5C4B-A61F-55893F5632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FD4EA1-333C-2443-9073-D5578FE57B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96B8E74-3721-C34F-8164-74EE938CC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665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79974-CAF3-A245-BCDE-E50E93F467A2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E8D60F-CD88-FC47-AE6E-E4C1DE21A1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4D8F6A-C8C8-A34E-AC66-C1B58E759F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6BAB929-1CEC-5348-A440-FD9D391C7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49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85A-9C97-C74B-BF7A-495BF1CE502C}" type="datetime1">
              <a:rPr lang="fr-FR" smtClean="0"/>
              <a:t>12/12/2018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3A0B9E-E5D7-044B-A728-817290D14C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03266" y="6163239"/>
            <a:ext cx="2057400" cy="533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85F502-7F39-3442-9ADA-DD11FF5A2C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75745" y="6150713"/>
            <a:ext cx="1930400" cy="596900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7B923FC-F6BA-324E-9EF5-BC59B719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639" y="6400798"/>
            <a:ext cx="3859795" cy="3048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043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53172" y="6400800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0" i="0">
                <a:solidFill>
                  <a:srgbClr val="ACD432">
                    <a:alpha val="60000"/>
                  </a:srgbClr>
                </a:solidFill>
              </a:defRPr>
            </a:lvl1pPr>
          </a:lstStyle>
          <a:p>
            <a:fld id="{A0A32FB6-966C-0A41-9B7F-2BBDF1AD1605}" type="datetime1">
              <a:rPr lang="fr-FR" smtClean="0"/>
              <a:pPr/>
              <a:t>12/12/2018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F0012EC-F9FC-2A41-974D-D68CD3616E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766" y="637063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ACD432"/>
                </a:solidFill>
              </a:defRPr>
            </a:lvl1pPr>
          </a:lstStyle>
          <a:p>
            <a:r>
              <a:rPr lang="fr-FR" dirty="0"/>
              <a:t>COUCHOUD Thomas</a:t>
            </a:r>
          </a:p>
        </p:txBody>
      </p:sp>
    </p:spTree>
    <p:extLst>
      <p:ext uri="{BB962C8B-B14F-4D97-AF65-F5344CB8AC3E}">
        <p14:creationId xmlns:p14="http://schemas.microsoft.com/office/powerpoint/2010/main" val="20937146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28" r:id="rId1"/>
    <p:sldLayoutId id="2147484229" r:id="rId2"/>
    <p:sldLayoutId id="2147484230" r:id="rId3"/>
    <p:sldLayoutId id="2147484231" r:id="rId4"/>
    <p:sldLayoutId id="2147484232" r:id="rId5"/>
    <p:sldLayoutId id="2147484233" r:id="rId6"/>
    <p:sldLayoutId id="2147484234" r:id="rId7"/>
    <p:sldLayoutId id="2147484235" r:id="rId8"/>
    <p:sldLayoutId id="2147484236" r:id="rId9"/>
    <p:sldLayoutId id="2147484237" r:id="rId10"/>
    <p:sldLayoutId id="2147484238" r:id="rId11"/>
    <p:sldLayoutId id="2147484239" r:id="rId12"/>
    <p:sldLayoutId id="2147484240" r:id="rId13"/>
    <p:sldLayoutId id="2147484241" r:id="rId14"/>
    <p:sldLayoutId id="2147484242" r:id="rId15"/>
    <p:sldLayoutId id="2147484243" r:id="rId16"/>
    <p:sldLayoutId id="2147484244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032323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F944D-7172-184D-B158-BE6224B17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8082" y="2319717"/>
            <a:ext cx="9563100" cy="1688636"/>
          </a:xfrm>
        </p:spPr>
        <p:txBody>
          <a:bodyPr>
            <a:noAutofit/>
          </a:bodyPr>
          <a:lstStyle/>
          <a:p>
            <a:pPr algn="ctr"/>
            <a:r>
              <a:rPr lang="fr-FR" sz="4800" dirty="0"/>
              <a:t>Amélioration d’un protocole </a:t>
            </a:r>
            <a:br>
              <a:rPr lang="fr-FR" sz="4800" dirty="0"/>
            </a:br>
            <a:r>
              <a:rPr lang="fr-FR" sz="4800" dirty="0"/>
              <a:t>de rechargement de capteurs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BE21FC-C72C-9A4A-9C79-4275E4FFA1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6164" y="4008353"/>
            <a:ext cx="7766936" cy="743529"/>
          </a:xfrm>
        </p:spPr>
        <p:txBody>
          <a:bodyPr>
            <a:normAutofit fontScale="92500" lnSpcReduction="10000"/>
          </a:bodyPr>
          <a:lstStyle/>
          <a:p>
            <a:r>
              <a:rPr lang="fr-FR" dirty="0">
                <a:solidFill>
                  <a:srgbClr val="ACD432"/>
                </a:solidFill>
              </a:rPr>
              <a:t>Soutenance semestre 9</a:t>
            </a:r>
          </a:p>
          <a:p>
            <a:r>
              <a:rPr lang="fr-FR" dirty="0">
                <a:solidFill>
                  <a:srgbClr val="ACD432"/>
                </a:solidFill>
              </a:rPr>
              <a:t>Encadrant: </a:t>
            </a:r>
            <a:r>
              <a:rPr lang="fr-FR" dirty="0" err="1">
                <a:solidFill>
                  <a:srgbClr val="ACD432"/>
                </a:solidFill>
              </a:rPr>
              <a:t>Tifenn</a:t>
            </a:r>
            <a:r>
              <a:rPr lang="fr-FR" dirty="0">
                <a:solidFill>
                  <a:srgbClr val="ACD432"/>
                </a:solidFill>
              </a:rPr>
              <a:t> </a:t>
            </a:r>
            <a:r>
              <a:rPr lang="fr-FR" dirty="0" err="1">
                <a:solidFill>
                  <a:srgbClr val="ACD432"/>
                </a:solidFill>
              </a:rPr>
              <a:t>Rault</a:t>
            </a:r>
            <a:endParaRPr lang="fr-FR" dirty="0">
              <a:solidFill>
                <a:srgbClr val="ACD432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92B77E-CE98-7D49-8F84-F8A3E218E5E2}"/>
              </a:ext>
            </a:extLst>
          </p:cNvPr>
          <p:cNvSpPr txBox="1">
            <a:spLocks/>
          </p:cNvSpPr>
          <p:nvPr/>
        </p:nvSpPr>
        <p:spPr>
          <a:xfrm>
            <a:off x="898082" y="254000"/>
            <a:ext cx="9563100" cy="10860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>
                <a:solidFill>
                  <a:srgbClr val="ACD432"/>
                </a:solidFill>
              </a:rPr>
              <a:t>PRD 2018-2019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9C807A5-E6DC-7D47-90F2-70C4F5C6A4D6}"/>
              </a:ext>
            </a:extLst>
          </p:cNvPr>
          <p:cNvSpPr txBox="1">
            <a:spLocks/>
          </p:cNvSpPr>
          <p:nvPr/>
        </p:nvSpPr>
        <p:spPr>
          <a:xfrm>
            <a:off x="892822" y="4871542"/>
            <a:ext cx="9563100" cy="5307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dirty="0">
                <a:solidFill>
                  <a:srgbClr val="ACD432"/>
                </a:solidFill>
              </a:rPr>
              <a:t>COUCHOUD Thomas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9D2576-8804-5149-A1CA-09FD8D7E3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31" y="5402335"/>
            <a:ext cx="2883324" cy="891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685046-3986-4343-B8DD-A3E9994867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649" y="5402335"/>
            <a:ext cx="3438851" cy="89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38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63"/>
    </mc:Choice>
    <mc:Fallback xmlns="">
      <p:transition spd="slow" advTm="1416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3A5A5-AD5F-8F4F-B171-16C173F9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Analyse et conception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290FC-BC08-A74C-9DFD-C74091CC7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3 Points intéressants:</a:t>
            </a:r>
          </a:p>
          <a:p>
            <a:pPr lvl="1">
              <a:lnSpc>
                <a:spcPct val="300000"/>
              </a:lnSpc>
            </a:pPr>
            <a:r>
              <a:rPr lang="fr-FR" dirty="0" err="1"/>
              <a:t>Lr</a:t>
            </a:r>
            <a:r>
              <a:rPr lang="fr-FR" dirty="0"/>
              <a:t> proche de Ci</a:t>
            </a:r>
          </a:p>
          <a:p>
            <a:pPr lvl="1">
              <a:lnSpc>
                <a:spcPct val="300000"/>
              </a:lnSpc>
            </a:pPr>
            <a:r>
              <a:rPr lang="fr-FR" dirty="0" err="1"/>
              <a:t>Lr</a:t>
            </a:r>
            <a:r>
              <a:rPr lang="fr-FR" dirty="0"/>
              <a:t> proche de </a:t>
            </a:r>
            <a:r>
              <a:rPr lang="fr-FR" dirty="0" err="1"/>
              <a:t>Lc</a:t>
            </a:r>
            <a:endParaRPr lang="fr-FR" dirty="0"/>
          </a:p>
          <a:p>
            <a:pPr lvl="1">
              <a:lnSpc>
                <a:spcPct val="300000"/>
              </a:lnSpc>
            </a:pPr>
            <a:r>
              <a:rPr lang="fr-FR" dirty="0" err="1"/>
              <a:t>Lc</a:t>
            </a:r>
            <a:r>
              <a:rPr lang="fr-FR" dirty="0"/>
              <a:t> proche de 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68FF15-E9CE-0E4D-98EB-A1501E97D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89C00-0FD1-5A4B-9495-2393A6834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44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150"/>
    </mc:Choice>
    <mc:Fallback xmlns="">
      <p:transition spd="slow" advTm="10515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3A5A5-AD5F-8F4F-B171-16C173F9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Analyse et conception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290FC-BC08-A74C-9DFD-C74091CC7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3909471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</a:pPr>
            <a:r>
              <a:rPr lang="fr-FR" dirty="0"/>
              <a:t>Nombre faible de chargeurs mobiles</a:t>
            </a:r>
          </a:p>
          <a:p>
            <a:pPr>
              <a:lnSpc>
                <a:spcPct val="250000"/>
              </a:lnSpc>
            </a:pPr>
            <a:r>
              <a:rPr lang="fr-FR" dirty="0"/>
              <a:t>Nombre important de chargeurs mobiles</a:t>
            </a:r>
          </a:p>
          <a:p>
            <a:pPr marL="0" indent="0">
              <a:lnSpc>
                <a:spcPct val="250000"/>
              </a:lnSpc>
              <a:buNone/>
            </a:pPr>
            <a:endParaRPr lang="fr-FR" dirty="0"/>
          </a:p>
          <a:p>
            <a:pPr>
              <a:lnSpc>
                <a:spcPct val="250000"/>
              </a:lnSpc>
            </a:pPr>
            <a:r>
              <a:rPr lang="fr-FR" dirty="0"/>
              <a:t>Rayon de chargement différents pour chaque chargeur mobile</a:t>
            </a:r>
          </a:p>
          <a:p>
            <a:pPr>
              <a:lnSpc>
                <a:spcPct val="300000"/>
              </a:lnSpc>
            </a:pPr>
            <a:endParaRPr lang="fr-FR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68FF15-E9CE-0E4D-98EB-A1501E97D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89C00-0FD1-5A4B-9495-2393A6834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37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676"/>
    </mc:Choice>
    <mc:Fallback xmlns="">
      <p:transition spd="slow" advTm="64676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3A5A5-AD5F-8F4F-B171-16C173F9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Analyse et conception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290FC-BC08-A74C-9DFD-C74091CC7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fr-FR" dirty="0"/>
              <a:t>Fonction objectif TSPMTW</a:t>
            </a:r>
          </a:p>
          <a:p>
            <a:pPr lvl="1">
              <a:lnSpc>
                <a:spcPct val="250000"/>
              </a:lnSpc>
            </a:pPr>
            <a:r>
              <a:rPr lang="fr-FR" dirty="0"/>
              <a:t>Considère actuellement que le temps de voyage</a:t>
            </a:r>
          </a:p>
          <a:p>
            <a:pPr lvl="1">
              <a:lnSpc>
                <a:spcPct val="250000"/>
              </a:lnSpc>
            </a:pPr>
            <a:r>
              <a:rPr lang="fr-FR" dirty="0"/>
              <a:t>Prendre en compte la distance parcourue et le temps de voyage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68FF15-E9CE-0E4D-98EB-A1501E97D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89C00-0FD1-5A4B-9495-2393A6834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69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86"/>
    </mc:Choice>
    <mc:Fallback xmlns="">
      <p:transition spd="slow" advTm="39686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3A5A5-AD5F-8F4F-B171-16C173F9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Analyse et conception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290FC-BC08-A74C-9DFD-C74091CC7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5043" y="2052918"/>
            <a:ext cx="3635696" cy="3909471"/>
          </a:xfrm>
        </p:spPr>
        <p:txBody>
          <a:bodyPr/>
          <a:lstStyle/>
          <a:p>
            <a:r>
              <a:rPr lang="fr-FR" dirty="0"/>
              <a:t>Méthode de </a:t>
            </a:r>
            <a:r>
              <a:rPr lang="fr-FR" dirty="0" err="1"/>
              <a:t>clustering</a:t>
            </a:r>
            <a:r>
              <a:rPr lang="fr-FR" dirty="0"/>
              <a:t>: charger des capteurs depuis plusieurs points d’arrêt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68FF15-E9CE-0E4D-98EB-A1501E97D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89C00-0FD1-5A4B-9495-2393A6834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C1F4CF-0858-944B-9322-3D80F6B2E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633111"/>
            <a:ext cx="6755880" cy="43292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03E956-F8A5-4945-806C-3FE177AA3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853" y="3797750"/>
            <a:ext cx="2288443" cy="12497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5C03B4-3CEC-F44B-A080-88CE1890B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8905" y="3683891"/>
            <a:ext cx="2687972" cy="147743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C5FEC96-FF61-DC4A-B65F-8176AD8D46CD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6515100" y="4422607"/>
            <a:ext cx="1513805" cy="0"/>
          </a:xfrm>
          <a:prstGeom prst="straightConnector1">
            <a:avLst/>
          </a:prstGeom>
          <a:ln w="952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816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543"/>
    </mc:Choice>
    <mc:Fallback xmlns="">
      <p:transition spd="slow" advTm="113543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6293-866D-A142-B8AB-CE7261E20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Analyse — Résumé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52B58F-7A87-7F40-8357-F97DEFF26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CFCD00-25DF-5447-89C1-47676C1DE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1199E2C-BF75-F34A-B66E-8464971F25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3337" y="1373976"/>
            <a:ext cx="5992453" cy="4498733"/>
          </a:xfrm>
        </p:spPr>
      </p:pic>
    </p:spTree>
    <p:extLst>
      <p:ext uri="{BB962C8B-B14F-4D97-AF65-F5344CB8AC3E}">
        <p14:creationId xmlns:p14="http://schemas.microsoft.com/office/powerpoint/2010/main" val="1782492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173"/>
    </mc:Choice>
    <mc:Fallback xmlns="">
      <p:transition spd="slow" advTm="31173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3A5A5-AD5F-8F4F-B171-16C173F9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Analyse et conception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68FF15-E9CE-0E4D-98EB-A1501E97D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89C00-0FD1-5A4B-9495-2393A6834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6E7859-9BC4-8140-8033-9B4C05F19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40" y="1353693"/>
            <a:ext cx="9246194" cy="442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4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899"/>
    </mc:Choice>
    <mc:Fallback xmlns="">
      <p:transition spd="slow" advTm="70899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0A7F6-5844-D446-81A6-DD6A1C3EB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Organisation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0C32A1-85B2-B44C-9743-E74B2F166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E32FFE-AB71-224B-B109-86C0ACEDF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D34CD0-5BD4-B244-BB05-7A5DB7E29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9379"/>
            <a:ext cx="12192000" cy="245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76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86"/>
    </mc:Choice>
    <mc:Fallback xmlns="">
      <p:transition spd="slow" advTm="25786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7621D-C01F-F44A-81A6-D13F10E91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Organisation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FB9F00-D1A9-E547-A914-EED6D360F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42E43F-0010-3840-898C-92FC336D8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319539-AEAC-394E-B030-B98A760B2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39" y="1419966"/>
            <a:ext cx="6489700" cy="4191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B7EEA5-B953-924C-BDD9-7CCC608D7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309" y="1419966"/>
            <a:ext cx="516991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23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115"/>
    </mc:Choice>
    <mc:Fallback xmlns="">
      <p:transition spd="slow" advTm="64115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A2886-59AE-6141-BAF7-8C07B7C4E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572CA-2045-5E41-AA92-4C79304E9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60000"/>
              </a:lnSpc>
            </a:pPr>
            <a:r>
              <a:rPr lang="fr-FR" dirty="0"/>
              <a:t>Projet alliant recherche et programmation</a:t>
            </a:r>
          </a:p>
          <a:p>
            <a:pPr>
              <a:lnSpc>
                <a:spcPct val="260000"/>
              </a:lnSpc>
            </a:pPr>
            <a:endParaRPr lang="fr-FR" dirty="0"/>
          </a:p>
          <a:p>
            <a:pPr>
              <a:lnSpc>
                <a:spcPct val="260000"/>
              </a:lnSpc>
            </a:pPr>
            <a:r>
              <a:rPr lang="fr-FR" dirty="0"/>
              <a:t>Gestion de projet assez flexible tout en ayant une vision globale des tâches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078F2B-4085-834C-82A6-8B43AA22F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D43013-AA27-C747-9824-30A9DC858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60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14"/>
    </mc:Choice>
    <mc:Fallback xmlns="">
      <p:transition spd="slow" advTm="44414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4E9EE-BE1C-B241-AE63-FEF544850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2059899"/>
            <a:ext cx="8825660" cy="1653180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ACD432"/>
                </a:solidFill>
              </a:rPr>
              <a:t>Questions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53A0B-6E03-564F-B557-A02D87681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4AC42-92FB-0B49-899D-C7CA18F36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006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15"/>
    </mc:Choice>
    <mc:Fallback xmlns="">
      <p:transition spd="slow" advTm="301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1B6E6-431B-9D4B-BC96-2A9C25276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Sommaire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B3D7B-F3C5-3746-B607-97CC65D90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fr-FR" dirty="0">
                <a:solidFill>
                  <a:srgbClr val="EBEBEB"/>
                </a:solidFill>
                <a:latin typeface="Century Gothic" panose="020B0502020202020204" pitchFamily="34" charset="0"/>
              </a:rPr>
              <a:t>Contexte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solidFill>
                  <a:srgbClr val="EBEBEB"/>
                </a:solidFill>
                <a:latin typeface="Century Gothic" panose="020B0502020202020204" pitchFamily="34" charset="0"/>
              </a:rPr>
              <a:t>Objectifs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solidFill>
                  <a:srgbClr val="EBEBEB"/>
                </a:solidFill>
                <a:latin typeface="Century Gothic" panose="020B0502020202020204" pitchFamily="34" charset="0"/>
              </a:rPr>
              <a:t>État de l’art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solidFill>
                  <a:srgbClr val="EBEBEB"/>
                </a:solidFill>
                <a:latin typeface="Century Gothic" panose="020B0502020202020204" pitchFamily="34" charset="0"/>
              </a:rPr>
              <a:t>Analyse et conception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solidFill>
                  <a:srgbClr val="EBEBEB"/>
                </a:solidFill>
                <a:latin typeface="Century Gothic" panose="020B0502020202020204" pitchFamily="34" charset="0"/>
              </a:rPr>
              <a:t>Organisation</a:t>
            </a:r>
          </a:p>
          <a:p>
            <a:pPr>
              <a:spcBef>
                <a:spcPts val="0"/>
              </a:spcBef>
            </a:pPr>
            <a:endParaRPr lang="fr-FR" dirty="0"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</a:pPr>
            <a:r>
              <a:rPr lang="fr-FR" dirty="0">
                <a:solidFill>
                  <a:srgbClr val="EBEBEB"/>
                </a:solidFill>
                <a:latin typeface="Century Gothic" panose="020B0502020202020204" pitchFamily="34" charset="0"/>
              </a:rPr>
              <a:t>Conclusion</a:t>
            </a:r>
            <a:endParaRPr lang="fr-FR" dirty="0">
              <a:latin typeface="Century Gothic" panose="020B0502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731A4A-DF5B-1240-BF8C-7DA0CBBE6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7B01EA-F17A-694B-98A7-4CB1149C5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7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76"/>
    </mc:Choice>
    <mc:Fallback xmlns="">
      <p:transition spd="slow" advTm="2167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0F545-5325-D54B-8D3A-0E5D65BA9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Contexte</a:t>
            </a:r>
            <a:endParaRPr lang="fr-FR" dirty="0"/>
          </a:p>
        </p:txBody>
      </p:sp>
      <p:sp>
        <p:nvSpPr>
          <p:cNvPr id="36" name="Content Placeholder 35">
            <a:extLst>
              <a:ext uri="{FF2B5EF4-FFF2-40B4-BE49-F238E27FC236}">
                <a16:creationId xmlns:a16="http://schemas.microsoft.com/office/drawing/2014/main" id="{2E13C86A-478E-5844-B27F-773D9FAC5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fr-FR" dirty="0"/>
              <a:t>Collecte d’information</a:t>
            </a:r>
          </a:p>
          <a:p>
            <a:endParaRPr lang="fr-FR" dirty="0"/>
          </a:p>
          <a:p>
            <a:r>
              <a:rPr lang="fr-FR" dirty="0"/>
              <a:t>Utilisation de capteurs</a:t>
            </a:r>
          </a:p>
          <a:p>
            <a:endParaRPr lang="fr-FR" dirty="0"/>
          </a:p>
          <a:p>
            <a:r>
              <a:rPr lang="fr-FR" dirty="0"/>
              <a:t>Utilisation de batteries pour faciliter la mise en place</a:t>
            </a:r>
          </a:p>
          <a:p>
            <a:endParaRPr lang="fr-FR" dirty="0"/>
          </a:p>
          <a:p>
            <a:r>
              <a:rPr lang="fr-FR" dirty="0"/>
              <a:t>Problématique de rechargement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F7C8FA-CF52-264D-8C5E-D0B835F8C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7DACB2-FFE1-D249-BD8D-85C5EBAF4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108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123"/>
    </mc:Choice>
    <mc:Fallback xmlns="">
      <p:transition spd="slow" advTm="8712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0F545-5325-D54B-8D3A-0E5D65BA9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Contexte</a:t>
            </a:r>
            <a:endParaRPr lang="fr-FR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F7C8FA-CF52-264D-8C5E-D0B835F8C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7DACB2-FFE1-D249-BD8D-85C5EBAF4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7D18FB-0FC3-E94F-965E-3512999A4CB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19139" y="5052060"/>
            <a:ext cx="803873" cy="865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96D2E07-FB67-4E46-9E76-72A530B481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1662" y="1520607"/>
            <a:ext cx="734241" cy="9659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6ABBEC-6031-C741-90CF-23F36BACB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536" y="1853248"/>
            <a:ext cx="734241" cy="96593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FFE281-D420-0046-80DB-53F16FAD3E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432" y="2969686"/>
            <a:ext cx="734241" cy="9659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031F5C4-4436-1D4E-B266-F55EDA5D5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2159" y="1822799"/>
            <a:ext cx="734241" cy="96593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B85F5F6-D668-E045-B9E9-DFE3F9192C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4598" y="3302150"/>
            <a:ext cx="734241" cy="96593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5E7AD3F-2214-C148-8A7B-AC284C2181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2336" y="3683885"/>
            <a:ext cx="584200" cy="584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159E672-46E9-8148-BE3C-104AA3F61A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2433" y="1574997"/>
            <a:ext cx="584200" cy="584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C150CAF-CA80-3447-AC9E-C79C3505F7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2153" y="1238599"/>
            <a:ext cx="584200" cy="5842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E9AFBBC-67ED-774D-A465-F76729C483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9139" y="2535990"/>
            <a:ext cx="584200" cy="5842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8DB053D-A434-E347-B2D4-1CF9243377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2208" y="1561148"/>
            <a:ext cx="584200" cy="584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CA15B5-4B4B-3141-A620-5E346CA75A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778" y="2717950"/>
            <a:ext cx="584200" cy="5842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291458C-762A-F047-A144-F923321D25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04598" y="3076464"/>
            <a:ext cx="584200" cy="5842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D603202-9E74-FA40-B825-F6D7B99879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64365" y="4526706"/>
            <a:ext cx="1050707" cy="1050707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91A5104-9846-C740-9ED1-E927AD950E2C}"/>
              </a:ext>
            </a:extLst>
          </p:cNvPr>
          <p:cNvCxnSpPr/>
          <p:nvPr/>
        </p:nvCxnSpPr>
        <p:spPr>
          <a:xfrm flipV="1">
            <a:off x="8365903" y="3860074"/>
            <a:ext cx="1332000" cy="86214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0DE59BE-BC20-0141-A128-5D574D5BB01C}"/>
              </a:ext>
            </a:extLst>
          </p:cNvPr>
          <p:cNvCxnSpPr>
            <a:cxnSpLocks/>
          </p:cNvCxnSpPr>
          <p:nvPr/>
        </p:nvCxnSpPr>
        <p:spPr>
          <a:xfrm flipH="1" flipV="1">
            <a:off x="1915505" y="3180807"/>
            <a:ext cx="7782398" cy="6043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81FF71A-7DA5-2A4A-8054-289F5620D35E}"/>
              </a:ext>
            </a:extLst>
          </p:cNvPr>
          <p:cNvCxnSpPr>
            <a:cxnSpLocks/>
          </p:cNvCxnSpPr>
          <p:nvPr/>
        </p:nvCxnSpPr>
        <p:spPr>
          <a:xfrm>
            <a:off x="1915505" y="3302150"/>
            <a:ext cx="3707708" cy="24552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2720F98-AD58-3040-B58A-B2345B930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5313" y="3933371"/>
            <a:ext cx="734241" cy="9659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931843-7DA4-B349-B6A0-B33FAD673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099" y="2819183"/>
            <a:ext cx="734241" cy="96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42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547"/>
    </mc:Choice>
    <mc:Fallback xmlns="">
      <p:transition spd="slow" advTm="8854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89431-8A9D-6845-8F0A-F5FCEABB9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Objectifs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5369F-1138-3B40-8D97-2435E97E5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Comprendre l’algorithme proposé par Mme </a:t>
            </a:r>
            <a:r>
              <a:rPr lang="fr-FR" dirty="0" err="1"/>
              <a:t>Rault</a:t>
            </a:r>
            <a:endParaRPr lang="fr-FR" dirty="0"/>
          </a:p>
          <a:p>
            <a:endParaRPr lang="fr-FR" dirty="0"/>
          </a:p>
          <a:p>
            <a:r>
              <a:rPr lang="fr-FR" dirty="0"/>
              <a:t>Proposer des améliorations</a:t>
            </a:r>
          </a:p>
          <a:p>
            <a:endParaRPr lang="fr-FR" dirty="0"/>
          </a:p>
          <a:p>
            <a:r>
              <a:rPr lang="fr-FR" dirty="0"/>
              <a:t>Réaliser un simulateur</a:t>
            </a:r>
          </a:p>
          <a:p>
            <a:endParaRPr lang="fr-FR" dirty="0"/>
          </a:p>
          <a:p>
            <a:r>
              <a:rPr lang="fr-FR" dirty="0"/>
              <a:t>Tester les améliorations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2266D6-922F-6B4A-8708-04BA48A22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5E91F7-0249-6749-B9D8-7F8D9E935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67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78"/>
    </mc:Choice>
    <mc:Fallback xmlns="">
      <p:transition spd="slow" advTm="2597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FFC67-B44B-924B-BEBD-8073872D2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État de l’art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563DC78-A10C-F844-87E8-053A8AA22F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6816" y="1588958"/>
            <a:ext cx="7623312" cy="415817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57483D-44B6-AF48-AB30-0BD51ABA3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20FDCB-D18A-1841-9495-8BEBE591C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84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845"/>
    </mc:Choice>
    <mc:Fallback xmlns="">
      <p:transition spd="slow" advTm="13584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6F391-0655-4C40-ACBD-0D69FA850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État de l’art — </a:t>
            </a:r>
            <a:r>
              <a:rPr lang="fr-FR" dirty="0" err="1">
                <a:solidFill>
                  <a:srgbClr val="ACD432"/>
                </a:solidFill>
              </a:rPr>
              <a:t>Clustering</a:t>
            </a:r>
            <a:endParaRPr lang="fr-FR" dirty="0">
              <a:solidFill>
                <a:srgbClr val="ACD43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4340C-D2CC-A846-ABE9-E5DEEC54E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Regroupement des zones de rechargement de capteurs</a:t>
            </a:r>
          </a:p>
          <a:p>
            <a:r>
              <a:rPr lang="fr-FR" dirty="0"/>
              <a:t>Objectif: minimiser le nombre de zones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42C1B6-3BEB-E446-ABA3-EC4DCEF2A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323C67-BA7A-EB4C-9D72-D7AD6D443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8AFDE-8FB6-754E-A3A8-6CC6FE682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509" y="3086638"/>
            <a:ext cx="3657600" cy="2730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70EF47-D60B-1D44-9778-6D8FF8429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0680" y="3086638"/>
            <a:ext cx="32512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49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999"/>
    </mc:Choice>
    <mc:Fallback xmlns="">
      <p:transition spd="slow" advTm="7199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CC591-65C5-2242-ABA2-F10A58497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État de l’art — TSP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6BD0DE-C6BE-264A-B4D4-2E26A24BD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8DC611-974A-8C46-ACE1-EA5E2C956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D8C622-E698-634C-95AD-5DE0DBDD2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888" y="1467777"/>
            <a:ext cx="8432946" cy="420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27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172"/>
    </mc:Choice>
    <mc:Fallback xmlns="">
      <p:transition spd="slow" advTm="6717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6293-866D-A142-B8AB-CE7261E20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rgbClr val="ACD432"/>
                </a:solidFill>
              </a:rPr>
              <a:t>État de l’art — TSPMTW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61BBFEB-E65B-F144-B1A3-2D1D3DA795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684" y="2335448"/>
            <a:ext cx="8947150" cy="2474963"/>
          </a:xfrm>
          <a:solidFill>
            <a:schemeClr val="tx1"/>
          </a:solidFill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52B58F-7A87-7F40-8357-F97DEFF26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COUCHOUD Thomas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CFCD00-25DF-5447-89C1-47676C1DE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54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492"/>
    </mc:Choice>
    <mc:Fallback xmlns="">
      <p:transition spd="slow" advTm="129492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{CAC71AF7-1EB6-5D45-B77E-BDDE64DB5764}tf10001062</Template>
  <TotalTime>422</TotalTime>
  <Words>263</Words>
  <Application>Microsoft Macintosh PowerPoint</Application>
  <PresentationFormat>Widescreen</PresentationFormat>
  <Paragraphs>108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Wingdings 3</vt:lpstr>
      <vt:lpstr>Ion</vt:lpstr>
      <vt:lpstr>Amélioration d’un protocole  de rechargement de capteurs</vt:lpstr>
      <vt:lpstr>Sommaire</vt:lpstr>
      <vt:lpstr>Contexte</vt:lpstr>
      <vt:lpstr>Contexte</vt:lpstr>
      <vt:lpstr>Objectifs</vt:lpstr>
      <vt:lpstr>État de l’art</vt:lpstr>
      <vt:lpstr>État de l’art — Clustering</vt:lpstr>
      <vt:lpstr>État de l’art — TSP</vt:lpstr>
      <vt:lpstr>État de l’art — TSPMTW</vt:lpstr>
      <vt:lpstr>Analyse et conception</vt:lpstr>
      <vt:lpstr>Analyse et conception</vt:lpstr>
      <vt:lpstr>Analyse et conception</vt:lpstr>
      <vt:lpstr>Analyse et conception</vt:lpstr>
      <vt:lpstr>Analyse — Résumé</vt:lpstr>
      <vt:lpstr>Analyse et conception</vt:lpstr>
      <vt:lpstr>Organisation</vt:lpstr>
      <vt:lpstr>Organisation</vt:lpstr>
      <vt:lpstr>Conclusion</vt:lpstr>
      <vt:lpstr>Questions 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PRD S9</dc:title>
  <dc:subject/>
  <dc:creator>Thomas Couchoud</dc:creator>
  <cp:keywords/>
  <dc:description/>
  <cp:lastModifiedBy>Tom Zerder</cp:lastModifiedBy>
  <cp:revision>54</cp:revision>
  <dcterms:created xsi:type="dcterms:W3CDTF">2018-12-05T14:25:56Z</dcterms:created>
  <dcterms:modified xsi:type="dcterms:W3CDTF">2018-12-12T09:32:22Z</dcterms:modified>
  <cp:category/>
</cp:coreProperties>
</file>

<file path=docProps/thumbnail.jpeg>
</file>